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6"/>
  </p:notesMasterIdLst>
  <p:sldIdLst>
    <p:sldId id="256" r:id="rId2"/>
    <p:sldId id="273" r:id="rId3"/>
    <p:sldId id="310" r:id="rId4"/>
    <p:sldId id="314" r:id="rId5"/>
    <p:sldId id="315" r:id="rId6"/>
    <p:sldId id="275" r:id="rId7"/>
    <p:sldId id="276" r:id="rId8"/>
    <p:sldId id="277" r:id="rId9"/>
    <p:sldId id="301" r:id="rId10"/>
    <p:sldId id="306" r:id="rId11"/>
    <p:sldId id="307" r:id="rId12"/>
    <p:sldId id="316" r:id="rId13"/>
    <p:sldId id="311" r:id="rId14"/>
    <p:sldId id="294" r:id="rId15"/>
    <p:sldId id="295" r:id="rId16"/>
    <p:sldId id="304" r:id="rId17"/>
    <p:sldId id="258" r:id="rId18"/>
    <p:sldId id="261" r:id="rId19"/>
    <p:sldId id="305" r:id="rId20"/>
    <p:sldId id="297" r:id="rId21"/>
    <p:sldId id="298" r:id="rId22"/>
    <p:sldId id="263" r:id="rId23"/>
    <p:sldId id="299" r:id="rId24"/>
    <p:sldId id="300" r:id="rId25"/>
    <p:sldId id="264" r:id="rId26"/>
    <p:sldId id="318" r:id="rId27"/>
    <p:sldId id="319" r:id="rId28"/>
    <p:sldId id="312" r:id="rId29"/>
    <p:sldId id="289" r:id="rId30"/>
    <p:sldId id="317" r:id="rId31"/>
    <p:sldId id="309" r:id="rId32"/>
    <p:sldId id="321" r:id="rId33"/>
    <p:sldId id="322" r:id="rId34"/>
    <p:sldId id="29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>
        <p:scale>
          <a:sx n="93" d="100"/>
          <a:sy n="93" d="100"/>
        </p:scale>
        <p:origin x="-115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 2 экспертов для аттестуемого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</a:t>
          </a:r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 своего района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8B441D1B-D8FC-450B-A432-1895E58E31F8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Внутренние эксперты проводят очную экспертизу у аттестуемых, внешние – заочную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ACB4D-1D18-48B2-8039-FF5A7B6BB4E1}" type="parTrans" cxnId="{89B3AD83-68BC-477C-9BC5-F1D0E600A051}">
      <dgm:prSet/>
      <dgm:spPr/>
      <dgm:t>
        <a:bodyPr/>
        <a:lstStyle/>
        <a:p>
          <a:endParaRPr lang="ru-RU"/>
        </a:p>
      </dgm:t>
    </dgm:pt>
    <dgm:pt modelId="{0A65FC1D-506F-424E-A354-B34FDA638C49}" type="sibTrans" cxnId="{89B3AD83-68BC-477C-9BC5-F1D0E600A051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28641" custScaleY="77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29360" custScaleY="76048" custLinFactNeighborX="23927" custLinFactNeighborY="4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81DAE788-2898-4710-A213-4A89C5268CE2}" type="pres">
      <dgm:prSet presAssocID="{8B441D1B-D8FC-450B-A432-1895E58E31F8}" presName="parentLin" presStyleCnt="0"/>
      <dgm:spPr/>
    </dgm:pt>
    <dgm:pt modelId="{622060E3-161C-4688-9C7D-A9702D7BD12D}" type="pres">
      <dgm:prSet presAssocID="{8B441D1B-D8FC-450B-A432-1895E58E31F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CBD92-98BD-4E05-9892-4E833A00BD8F}" type="pres">
      <dgm:prSet presAssocID="{8B441D1B-D8FC-450B-A432-1895E58E31F8}" presName="parentText" presStyleLbl="node1" presStyleIdx="2" presStyleCnt="3" custScaleX="129360" custScaleY="105218" custLinFactNeighborX="-5520" custLinFactNeighborY="79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0201-D90B-447E-B1EC-895B6547F9BE}" type="pres">
      <dgm:prSet presAssocID="{8B441D1B-D8FC-450B-A432-1895E58E31F8}" presName="negativeSpace" presStyleCnt="0"/>
      <dgm:spPr/>
    </dgm:pt>
    <dgm:pt modelId="{6370BC4B-1573-467A-885C-7F3FFA778925}" type="pres">
      <dgm:prSet presAssocID="{8B441D1B-D8FC-450B-A432-1895E58E31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3F58F5C-4DB4-414A-A350-57A0F15A98CA}" type="presOf" srcId="{51BB8718-552E-4C8C-9058-9CE415314751}" destId="{DB26D037-2EE8-4AAA-BF22-CBF768C95BB5}" srcOrd="0" destOrd="0" presId="urn:microsoft.com/office/officeart/2005/8/layout/list1"/>
    <dgm:cxn modelId="{28C38D28-1F34-46D5-BB93-C18C3B61BEB2}" type="presOf" srcId="{8B441D1B-D8FC-450B-A432-1895E58E31F8}" destId="{A0DCBD92-98BD-4E05-9892-4E833A00BD8F}" srcOrd="1" destOrd="0" presId="urn:microsoft.com/office/officeart/2005/8/layout/list1"/>
    <dgm:cxn modelId="{7F55C0F8-C54E-42C5-8871-FEF13CC2ECC0}" type="presOf" srcId="{BC550112-22B4-498B-AEE3-A083B8E02D06}" destId="{5991B5D4-8CCF-49F1-BA14-8D156730C9C0}" srcOrd="0" destOrd="0" presId="urn:microsoft.com/office/officeart/2005/8/layout/list1"/>
    <dgm:cxn modelId="{F36C023C-0C8C-4B8F-96AD-76A88F352517}" type="presOf" srcId="{A5DEF940-B5B7-4450-B4BE-577BE508022C}" destId="{D341E83E-97A4-44FD-8D70-EB6E6A816EAF}" srcOrd="1" destOrd="0" presId="urn:microsoft.com/office/officeart/2005/8/layout/list1"/>
    <dgm:cxn modelId="{89B3AD83-68BC-477C-9BC5-F1D0E600A051}" srcId="{BC550112-22B4-498B-AEE3-A083B8E02D06}" destId="{8B441D1B-D8FC-450B-A432-1895E58E31F8}" srcOrd="2" destOrd="0" parTransId="{927ACB4D-1D18-48B2-8039-FF5A7B6BB4E1}" sibTransId="{0A65FC1D-506F-424E-A354-B34FDA638C49}"/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F634966E-939C-4C2E-93CE-E81F3BF6C3C9}" type="presOf" srcId="{A5DEF940-B5B7-4450-B4BE-577BE508022C}" destId="{646FDCCB-FD77-46A8-9AC3-E9E88F1DC5FF}" srcOrd="0" destOrd="0" presId="urn:microsoft.com/office/officeart/2005/8/layout/list1"/>
    <dgm:cxn modelId="{65A856A8-44E9-409D-A23C-D4B02FB91D3A}" type="presOf" srcId="{8B441D1B-D8FC-450B-A432-1895E58E31F8}" destId="{622060E3-161C-4688-9C7D-A9702D7BD12D}" srcOrd="0" destOrd="0" presId="urn:microsoft.com/office/officeart/2005/8/layout/list1"/>
    <dgm:cxn modelId="{B7F7FFF7-3D58-44D0-86D6-80CDE40D550D}" type="presOf" srcId="{51BB8718-552E-4C8C-9058-9CE415314751}" destId="{CDCE2722-E83C-4899-9B0F-65B26296B4E6}" srcOrd="1" destOrd="0" presId="urn:microsoft.com/office/officeart/2005/8/layout/list1"/>
    <dgm:cxn modelId="{89CA64FF-EF28-4625-B670-E9E51FFDEAF1}" type="presParOf" srcId="{5991B5D4-8CCF-49F1-BA14-8D156730C9C0}" destId="{2BF07C0B-7934-4BB9-A7DB-F4B155C5C8F0}" srcOrd="0" destOrd="0" presId="urn:microsoft.com/office/officeart/2005/8/layout/list1"/>
    <dgm:cxn modelId="{7888E5F7-7D9D-459C-86CD-B7968CFCBBE6}" type="presParOf" srcId="{2BF07C0B-7934-4BB9-A7DB-F4B155C5C8F0}" destId="{646FDCCB-FD77-46A8-9AC3-E9E88F1DC5FF}" srcOrd="0" destOrd="0" presId="urn:microsoft.com/office/officeart/2005/8/layout/list1"/>
    <dgm:cxn modelId="{C6B5A191-6DA1-4AB9-BBD1-CD4D1651D482}" type="presParOf" srcId="{2BF07C0B-7934-4BB9-A7DB-F4B155C5C8F0}" destId="{D341E83E-97A4-44FD-8D70-EB6E6A816EAF}" srcOrd="1" destOrd="0" presId="urn:microsoft.com/office/officeart/2005/8/layout/list1"/>
    <dgm:cxn modelId="{98D7DCFD-3C37-4E5C-8CA9-681680129E76}" type="presParOf" srcId="{5991B5D4-8CCF-49F1-BA14-8D156730C9C0}" destId="{83387B33-652A-4FD8-8376-7896ED49713C}" srcOrd="1" destOrd="0" presId="urn:microsoft.com/office/officeart/2005/8/layout/list1"/>
    <dgm:cxn modelId="{7CDFE8D8-E233-4DF0-AB1E-1A508AD5C6D5}" type="presParOf" srcId="{5991B5D4-8CCF-49F1-BA14-8D156730C9C0}" destId="{24958868-248C-4E64-8ECA-5BA86EB43573}" srcOrd="2" destOrd="0" presId="urn:microsoft.com/office/officeart/2005/8/layout/list1"/>
    <dgm:cxn modelId="{82AFAAB0-D75E-4AF7-AB9F-13C74CC1E72D}" type="presParOf" srcId="{5991B5D4-8CCF-49F1-BA14-8D156730C9C0}" destId="{BD1F9C95-A2ED-4BE5-A71C-73CF71CE7B5D}" srcOrd="3" destOrd="0" presId="urn:microsoft.com/office/officeart/2005/8/layout/list1"/>
    <dgm:cxn modelId="{0BEE6B41-163B-4C35-9B60-A5594CD1D521}" type="presParOf" srcId="{5991B5D4-8CCF-49F1-BA14-8D156730C9C0}" destId="{34B27BC0-79A0-490D-AF75-CEDCF234643C}" srcOrd="4" destOrd="0" presId="urn:microsoft.com/office/officeart/2005/8/layout/list1"/>
    <dgm:cxn modelId="{D681B97B-EA4E-4DA3-8FF0-088985C475CE}" type="presParOf" srcId="{34B27BC0-79A0-490D-AF75-CEDCF234643C}" destId="{DB26D037-2EE8-4AAA-BF22-CBF768C95BB5}" srcOrd="0" destOrd="0" presId="urn:microsoft.com/office/officeart/2005/8/layout/list1"/>
    <dgm:cxn modelId="{04A698BB-AFF9-43CD-AE04-367F7EAD81A1}" type="presParOf" srcId="{34B27BC0-79A0-490D-AF75-CEDCF234643C}" destId="{CDCE2722-E83C-4899-9B0F-65B26296B4E6}" srcOrd="1" destOrd="0" presId="urn:microsoft.com/office/officeart/2005/8/layout/list1"/>
    <dgm:cxn modelId="{68821CD6-A1BF-4AA2-AB30-AB7628992509}" type="presParOf" srcId="{5991B5D4-8CCF-49F1-BA14-8D156730C9C0}" destId="{51D49235-2B46-4F83-97E0-CBB1D8E2A934}" srcOrd="5" destOrd="0" presId="urn:microsoft.com/office/officeart/2005/8/layout/list1"/>
    <dgm:cxn modelId="{5521C930-26C3-4D61-B1C0-CB360474FA7B}" type="presParOf" srcId="{5991B5D4-8CCF-49F1-BA14-8D156730C9C0}" destId="{CFB02F0A-5E83-4CAD-A3E5-C3D3367E13AC}" srcOrd="6" destOrd="0" presId="urn:microsoft.com/office/officeart/2005/8/layout/list1"/>
    <dgm:cxn modelId="{5F5F2099-550D-44E5-A2C0-C51E746B596D}" type="presParOf" srcId="{5991B5D4-8CCF-49F1-BA14-8D156730C9C0}" destId="{A7BAF202-FB51-4A38-893C-DC279A16A6C3}" srcOrd="7" destOrd="0" presId="urn:microsoft.com/office/officeart/2005/8/layout/list1"/>
    <dgm:cxn modelId="{C1DDAB7E-BD8E-4599-AA92-C01A9B4D6DDA}" type="presParOf" srcId="{5991B5D4-8CCF-49F1-BA14-8D156730C9C0}" destId="{81DAE788-2898-4710-A213-4A89C5268CE2}" srcOrd="8" destOrd="0" presId="urn:microsoft.com/office/officeart/2005/8/layout/list1"/>
    <dgm:cxn modelId="{59C3D6E5-5B74-4D4D-BF16-560EFF46BDD4}" type="presParOf" srcId="{81DAE788-2898-4710-A213-4A89C5268CE2}" destId="{622060E3-161C-4688-9C7D-A9702D7BD12D}" srcOrd="0" destOrd="0" presId="urn:microsoft.com/office/officeart/2005/8/layout/list1"/>
    <dgm:cxn modelId="{6879BBB9-CEF7-415D-BE7B-52AD8BDE9FA8}" type="presParOf" srcId="{81DAE788-2898-4710-A213-4A89C5268CE2}" destId="{A0DCBD92-98BD-4E05-9892-4E833A00BD8F}" srcOrd="1" destOrd="0" presId="urn:microsoft.com/office/officeart/2005/8/layout/list1"/>
    <dgm:cxn modelId="{42FB4BF5-D081-4A7D-AFA5-3835ACA5A4C5}" type="presParOf" srcId="{5991B5D4-8CCF-49F1-BA14-8D156730C9C0}" destId="{F9E60201-D90B-447E-B1EC-895B6547F9BE}" srcOrd="9" destOrd="0" presId="urn:microsoft.com/office/officeart/2005/8/layout/list1"/>
    <dgm:cxn modelId="{4736A401-B2E1-4CE1-BFCF-FF2F5969EE96}" type="presParOf" srcId="{5991B5D4-8CCF-49F1-BA14-8D156730C9C0}" destId="{6370BC4B-1573-467A-885C-7F3FFA7789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D8120A-C075-4AC1-BDA2-72EF0E21BF7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88D429D-D6DF-47A2-9A16-C12C66A3939F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Прием заявлений</a:t>
          </a:r>
        </a:p>
      </dgm:t>
    </dgm:pt>
    <dgm:pt modelId="{BE81585A-FD1B-426C-9963-7E2AECBED735}" type="parTrans" cxnId="{9DF327C7-354A-4C9E-929F-887C29365924}">
      <dgm:prSet/>
      <dgm:spPr/>
      <dgm:t>
        <a:bodyPr/>
        <a:lstStyle/>
        <a:p>
          <a:endParaRPr lang="ru-RU"/>
        </a:p>
      </dgm:t>
    </dgm:pt>
    <dgm:pt modelId="{EAD5168F-B996-4A4D-8D3F-01E763B05013}" type="sibTrans" cxnId="{9DF327C7-354A-4C9E-929F-887C29365924}">
      <dgm:prSet/>
      <dgm:spPr/>
      <dgm:t>
        <a:bodyPr/>
        <a:lstStyle/>
        <a:p>
          <a:endParaRPr lang="ru-RU"/>
        </a:p>
      </dgm:t>
    </dgm:pt>
    <dgm:pt modelId="{96EACB17-F153-4169-9D70-9037DD4666B7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Экспертиза</a:t>
          </a:r>
        </a:p>
      </dgm:t>
    </dgm:pt>
    <dgm:pt modelId="{183B99DC-A693-441D-8920-DDEAB62F408F}" type="parTrans" cxnId="{AC959B1D-C78C-473E-A7BA-EEE99BD255BF}">
      <dgm:prSet/>
      <dgm:spPr/>
      <dgm:t>
        <a:bodyPr/>
        <a:lstStyle/>
        <a:p>
          <a:endParaRPr lang="ru-RU"/>
        </a:p>
      </dgm:t>
    </dgm:pt>
    <dgm:pt modelId="{7BFB89D3-135C-4771-AFAD-68EF448C3322}" type="sibTrans" cxnId="{AC959B1D-C78C-473E-A7BA-EEE99BD255BF}">
      <dgm:prSet/>
      <dgm:spPr/>
      <dgm:t>
        <a:bodyPr/>
        <a:lstStyle/>
        <a:p>
          <a:endParaRPr lang="ru-RU"/>
        </a:p>
      </dgm:t>
    </dgm:pt>
    <dgm:pt modelId="{8F81AB15-789B-4C14-94C5-E895FF0748D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rgbClr val="FF0000"/>
              </a:solidFill>
              <a:effectLst/>
            </a:rPr>
            <a:t>Итоги аттестации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7C55E4-DF6D-4CF8-AD04-975D0220E699}" type="parTrans" cxnId="{93E7BD84-4232-419D-AD0C-87D287E09736}">
      <dgm:prSet/>
      <dgm:spPr/>
      <dgm:t>
        <a:bodyPr/>
        <a:lstStyle/>
        <a:p>
          <a:endParaRPr lang="ru-RU"/>
        </a:p>
      </dgm:t>
    </dgm:pt>
    <dgm:pt modelId="{F09B998D-AEFE-400C-A89D-48F90CED7313}" type="sibTrans" cxnId="{93E7BD84-4232-419D-AD0C-87D287E09736}">
      <dgm:prSet/>
      <dgm:spPr/>
      <dgm:t>
        <a:bodyPr/>
        <a:lstStyle/>
        <a:p>
          <a:endParaRPr lang="ru-RU"/>
        </a:p>
      </dgm:t>
    </dgm:pt>
    <dgm:pt modelId="{5B29F677-A2B1-42C1-969E-7A7A181D4B10}" type="pres">
      <dgm:prSet presAssocID="{D6D8120A-C075-4AC1-BDA2-72EF0E21BF7D}" presName="compositeShape" presStyleCnt="0">
        <dgm:presLayoutVars>
          <dgm:dir/>
          <dgm:resizeHandles/>
        </dgm:presLayoutVars>
      </dgm:prSet>
      <dgm:spPr/>
    </dgm:pt>
    <dgm:pt modelId="{0292869A-7295-44BE-B324-B3882516F622}" type="pres">
      <dgm:prSet presAssocID="{D6D8120A-C075-4AC1-BDA2-72EF0E21BF7D}" presName="pyramid" presStyleLbl="node1" presStyleIdx="0" presStyleCnt="1"/>
      <dgm:spPr/>
    </dgm:pt>
    <dgm:pt modelId="{EE9E6683-81D7-4677-84C7-733D45571A4D}" type="pres">
      <dgm:prSet presAssocID="{D6D8120A-C075-4AC1-BDA2-72EF0E21BF7D}" presName="theList" presStyleCnt="0"/>
      <dgm:spPr/>
    </dgm:pt>
    <dgm:pt modelId="{33307237-3257-4410-A40A-79438FDBD2CC}" type="pres">
      <dgm:prSet presAssocID="{988D429D-D6DF-47A2-9A16-C12C66A3939F}" presName="aNode" presStyleLbl="fgAcc1" presStyleIdx="0" presStyleCnt="3" custScaleX="141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80BDF-EE68-4B59-8DF5-9F35A04035A0}" type="pres">
      <dgm:prSet presAssocID="{988D429D-D6DF-47A2-9A16-C12C66A3939F}" presName="aSpace" presStyleCnt="0"/>
      <dgm:spPr/>
    </dgm:pt>
    <dgm:pt modelId="{7708BA49-FB88-46A2-BB7D-010FB1BB19E8}" type="pres">
      <dgm:prSet presAssocID="{96EACB17-F153-4169-9D70-9037DD4666B7}" presName="aNode" presStyleLbl="fgAcc1" presStyleIdx="1" presStyleCnt="3" custScaleX="142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15E70-48AD-416E-A10C-B56A0B9EEB4B}" type="pres">
      <dgm:prSet presAssocID="{96EACB17-F153-4169-9D70-9037DD4666B7}" presName="aSpace" presStyleCnt="0"/>
      <dgm:spPr/>
    </dgm:pt>
    <dgm:pt modelId="{1EEB2D03-4702-4F7C-9869-693844C8406C}" type="pres">
      <dgm:prSet presAssocID="{8F81AB15-789B-4C14-94C5-E895FF0748D9}" presName="aNode" presStyleLbl="fgAcc1" presStyleIdx="2" presStyleCnt="3" custScaleX="142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38FF6-CA96-4184-96EE-32663433DCFD}" type="pres">
      <dgm:prSet presAssocID="{8F81AB15-789B-4C14-94C5-E895FF0748D9}" presName="aSpace" presStyleCnt="0"/>
      <dgm:spPr/>
    </dgm:pt>
  </dgm:ptLst>
  <dgm:cxnLst>
    <dgm:cxn modelId="{053E2395-3D87-44AC-BAB9-6D0DAD51446F}" type="presOf" srcId="{96EACB17-F153-4169-9D70-9037DD4666B7}" destId="{7708BA49-FB88-46A2-BB7D-010FB1BB19E8}" srcOrd="0" destOrd="0" presId="urn:microsoft.com/office/officeart/2005/8/layout/pyramid2"/>
    <dgm:cxn modelId="{DCAB1307-1B44-4E47-882A-99DFD16DC59A}" type="presOf" srcId="{988D429D-D6DF-47A2-9A16-C12C66A3939F}" destId="{33307237-3257-4410-A40A-79438FDBD2CC}" srcOrd="0" destOrd="0" presId="urn:microsoft.com/office/officeart/2005/8/layout/pyramid2"/>
    <dgm:cxn modelId="{0E6FA62A-EECC-4224-B166-138FC572CE68}" type="presOf" srcId="{D6D8120A-C075-4AC1-BDA2-72EF0E21BF7D}" destId="{5B29F677-A2B1-42C1-969E-7A7A181D4B10}" srcOrd="0" destOrd="0" presId="urn:microsoft.com/office/officeart/2005/8/layout/pyramid2"/>
    <dgm:cxn modelId="{AC959B1D-C78C-473E-A7BA-EEE99BD255BF}" srcId="{D6D8120A-C075-4AC1-BDA2-72EF0E21BF7D}" destId="{96EACB17-F153-4169-9D70-9037DD4666B7}" srcOrd="1" destOrd="0" parTransId="{183B99DC-A693-441D-8920-DDEAB62F408F}" sibTransId="{7BFB89D3-135C-4771-AFAD-68EF448C3322}"/>
    <dgm:cxn modelId="{58E90589-DDD1-45E4-9F11-28B1986552A8}" type="presOf" srcId="{8F81AB15-789B-4C14-94C5-E895FF0748D9}" destId="{1EEB2D03-4702-4F7C-9869-693844C8406C}" srcOrd="0" destOrd="0" presId="urn:microsoft.com/office/officeart/2005/8/layout/pyramid2"/>
    <dgm:cxn modelId="{93E7BD84-4232-419D-AD0C-87D287E09736}" srcId="{D6D8120A-C075-4AC1-BDA2-72EF0E21BF7D}" destId="{8F81AB15-789B-4C14-94C5-E895FF0748D9}" srcOrd="2" destOrd="0" parTransId="{A47C55E4-DF6D-4CF8-AD04-975D0220E699}" sibTransId="{F09B998D-AEFE-400C-A89D-48F90CED7313}"/>
    <dgm:cxn modelId="{9DF327C7-354A-4C9E-929F-887C29365924}" srcId="{D6D8120A-C075-4AC1-BDA2-72EF0E21BF7D}" destId="{988D429D-D6DF-47A2-9A16-C12C66A3939F}" srcOrd="0" destOrd="0" parTransId="{BE81585A-FD1B-426C-9963-7E2AECBED735}" sibTransId="{EAD5168F-B996-4A4D-8D3F-01E763B05013}"/>
    <dgm:cxn modelId="{4A537833-85F8-4EC3-A7F0-17216E81990A}" type="presParOf" srcId="{5B29F677-A2B1-42C1-969E-7A7A181D4B10}" destId="{0292869A-7295-44BE-B324-B3882516F622}" srcOrd="0" destOrd="0" presId="urn:microsoft.com/office/officeart/2005/8/layout/pyramid2"/>
    <dgm:cxn modelId="{39E304D7-9EEC-411D-A3B8-8D99BEC1303A}" type="presParOf" srcId="{5B29F677-A2B1-42C1-969E-7A7A181D4B10}" destId="{EE9E6683-81D7-4677-84C7-733D45571A4D}" srcOrd="1" destOrd="0" presId="urn:microsoft.com/office/officeart/2005/8/layout/pyramid2"/>
    <dgm:cxn modelId="{1B396677-1FEF-46E4-AB7E-8E2073523EA4}" type="presParOf" srcId="{EE9E6683-81D7-4677-84C7-733D45571A4D}" destId="{33307237-3257-4410-A40A-79438FDBD2CC}" srcOrd="0" destOrd="0" presId="urn:microsoft.com/office/officeart/2005/8/layout/pyramid2"/>
    <dgm:cxn modelId="{70F12246-B0C8-41FB-99B4-BE358FF6663B}" type="presParOf" srcId="{EE9E6683-81D7-4677-84C7-733D45571A4D}" destId="{51E80BDF-EE68-4B59-8DF5-9F35A04035A0}" srcOrd="1" destOrd="0" presId="urn:microsoft.com/office/officeart/2005/8/layout/pyramid2"/>
    <dgm:cxn modelId="{2E82FB7F-665F-47E1-B9F8-58CA256FB1A2}" type="presParOf" srcId="{EE9E6683-81D7-4677-84C7-733D45571A4D}" destId="{7708BA49-FB88-46A2-BB7D-010FB1BB19E8}" srcOrd="2" destOrd="0" presId="urn:microsoft.com/office/officeart/2005/8/layout/pyramid2"/>
    <dgm:cxn modelId="{28E923A3-D14E-4DDC-A963-8E1D6A8E582F}" type="presParOf" srcId="{EE9E6683-81D7-4677-84C7-733D45571A4D}" destId="{48F15E70-48AD-416E-A10C-B56A0B9EEB4B}" srcOrd="3" destOrd="0" presId="urn:microsoft.com/office/officeart/2005/8/layout/pyramid2"/>
    <dgm:cxn modelId="{BC3A640A-BF79-4E6A-9782-07C2D152D68B}" type="presParOf" srcId="{EE9E6683-81D7-4677-84C7-733D45571A4D}" destId="{1EEB2D03-4702-4F7C-9869-693844C8406C}" srcOrd="4" destOrd="0" presId="urn:microsoft.com/office/officeart/2005/8/layout/pyramid2"/>
    <dgm:cxn modelId="{34E00766-ADC7-4F50-81FD-D30AD9A99FB3}" type="presParOf" srcId="{EE9E6683-81D7-4677-84C7-733D45571A4D}" destId="{3B638FF6-CA96-4184-96EE-32663433DC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58868-248C-4E64-8ECA-5BA86EB43573}">
      <dsp:nvSpPr>
        <dsp:cNvPr id="0" name=""/>
        <dsp:cNvSpPr/>
      </dsp:nvSpPr>
      <dsp:spPr>
        <a:xfrm>
          <a:off x="0" y="283802"/>
          <a:ext cx="6096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1E83E-97A4-44FD-8D70-EB6E6A816EAF}">
      <dsp:nvSpPr>
        <dsp:cNvPr id="0" name=""/>
        <dsp:cNvSpPr/>
      </dsp:nvSpPr>
      <dsp:spPr>
        <a:xfrm>
          <a:off x="304800" y="38367"/>
          <a:ext cx="5489368" cy="6882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 2 экспертов для аттестуемого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8397" y="71964"/>
        <a:ext cx="5422174" cy="621041"/>
      </dsp:txXfrm>
    </dsp:sp>
    <dsp:sp modelId="{CFB02F0A-5E83-4CAD-A3E5-C3D3367E13AC}">
      <dsp:nvSpPr>
        <dsp:cNvPr id="0" name=""/>
        <dsp:cNvSpPr/>
      </dsp:nvSpPr>
      <dsp:spPr>
        <a:xfrm>
          <a:off x="0" y="1432483"/>
          <a:ext cx="6096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3359277"/>
              <a:satOff val="4740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E2722-E83C-4899-9B0F-65B26296B4E6}">
      <dsp:nvSpPr>
        <dsp:cNvPr id="0" name=""/>
        <dsp:cNvSpPr/>
      </dsp:nvSpPr>
      <dsp:spPr>
        <a:xfrm>
          <a:off x="377729" y="1242983"/>
          <a:ext cx="5520049" cy="673481"/>
        </a:xfrm>
        <a:prstGeom prst="roundRect">
          <a:avLst/>
        </a:prstGeom>
        <a:solidFill>
          <a:schemeClr val="accent5">
            <a:hueOff val="3359277"/>
            <a:satOff val="4740"/>
            <a:lumOff val="-588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</a:t>
          </a: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 своего района</a:t>
          </a:r>
          <a:endParaRPr lang="ru-RU" sz="20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0606" y="1275860"/>
        <a:ext cx="5454295" cy="607727"/>
      </dsp:txXfrm>
    </dsp:sp>
    <dsp:sp modelId="{6370BC4B-1573-467A-885C-7F3FFA778925}">
      <dsp:nvSpPr>
        <dsp:cNvPr id="0" name=""/>
        <dsp:cNvSpPr/>
      </dsp:nvSpPr>
      <dsp:spPr>
        <a:xfrm>
          <a:off x="0" y="2839494"/>
          <a:ext cx="6096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6718553"/>
              <a:satOff val="9479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BD92-98BD-4E05-9892-4E833A00BD8F}">
      <dsp:nvSpPr>
        <dsp:cNvPr id="0" name=""/>
        <dsp:cNvSpPr/>
      </dsp:nvSpPr>
      <dsp:spPr>
        <a:xfrm>
          <a:off x="287975" y="2421296"/>
          <a:ext cx="5520049" cy="931810"/>
        </a:xfrm>
        <a:prstGeom prst="roundRect">
          <a:avLst/>
        </a:prstGeom>
        <a:solidFill>
          <a:schemeClr val="accent5">
            <a:hueOff val="6718553"/>
            <a:satOff val="9479"/>
            <a:lumOff val="-117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Внутренние эксперты проводят очную экспертизу у аттестуемых, внешние – заочную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3462" y="2466783"/>
        <a:ext cx="5429075" cy="8408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2869A-7295-44BE-B324-B3882516F622}">
      <dsp:nvSpPr>
        <dsp:cNvPr id="0" name=""/>
        <dsp:cNvSpPr/>
      </dsp:nvSpPr>
      <dsp:spPr>
        <a:xfrm>
          <a:off x="463963" y="0"/>
          <a:ext cx="2574831" cy="405348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07237-3257-4410-A40A-79438FDBD2CC}">
      <dsp:nvSpPr>
        <dsp:cNvPr id="0" name=""/>
        <dsp:cNvSpPr/>
      </dsp:nvSpPr>
      <dsp:spPr>
        <a:xfrm>
          <a:off x="1401956" y="407525"/>
          <a:ext cx="2372485" cy="959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FF0000"/>
              </a:solidFill>
              <a:effectLst/>
            </a:rPr>
            <a:t>Прием заявлений</a:t>
          </a:r>
        </a:p>
      </dsp:txBody>
      <dsp:txXfrm>
        <a:off x="1448797" y="454366"/>
        <a:ext cx="2278803" cy="865853"/>
      </dsp:txXfrm>
    </dsp:sp>
    <dsp:sp modelId="{7708BA49-FB88-46A2-BB7D-010FB1BB19E8}">
      <dsp:nvSpPr>
        <dsp:cNvPr id="0" name=""/>
        <dsp:cNvSpPr/>
      </dsp:nvSpPr>
      <dsp:spPr>
        <a:xfrm>
          <a:off x="1395244" y="1487002"/>
          <a:ext cx="2385908" cy="959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FF0000"/>
              </a:solidFill>
              <a:effectLst/>
            </a:rPr>
            <a:t>Экспертиза</a:t>
          </a:r>
        </a:p>
      </dsp:txBody>
      <dsp:txXfrm>
        <a:off x="1442085" y="1533843"/>
        <a:ext cx="2292226" cy="865853"/>
      </dsp:txXfrm>
    </dsp:sp>
    <dsp:sp modelId="{1EEB2D03-4702-4F7C-9869-693844C8406C}">
      <dsp:nvSpPr>
        <dsp:cNvPr id="0" name=""/>
        <dsp:cNvSpPr/>
      </dsp:nvSpPr>
      <dsp:spPr>
        <a:xfrm>
          <a:off x="1391889" y="2566480"/>
          <a:ext cx="2392619" cy="959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kern="1200" dirty="0" smtClean="0">
              <a:solidFill>
                <a:srgbClr val="FF0000"/>
              </a:solidFill>
              <a:effectLst/>
            </a:rPr>
            <a:t>Итоги аттестации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38730" y="2613321"/>
        <a:ext cx="2298937" cy="865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CE97F-9A3A-4A91-8069-112EDD814A4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15913-0F56-4A01-B7DE-A18DD39B4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35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966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CD4A5-3918-4E60-ABA4-1FEC73987C4C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609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78879" y="4343401"/>
            <a:ext cx="5893322" cy="4329290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328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57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216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CD4A5-3918-4E60-ABA4-1FEC73987C4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141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5F1A7-26F2-4704-B693-9C6796081FF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234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CD4A5-3918-4E60-ABA4-1FEC73987C4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05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CD4A5-3918-4E60-ABA4-1FEC73987C4C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285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CD4A5-3918-4E60-ABA4-1FEC73987C4C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865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help.edu.tatar.ru/wp-content/uploads/2015/06/%D0%9B%D0%9A-%D1%8D%D0%BA%D1%81%D0%BF%D0%B5%D1%80%D1%82%D0%B0.pn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5.png"/><Relationship Id="rId5" Type="http://schemas.openxmlformats.org/officeDocument/2006/relationships/diagramData" Target="../diagrams/data2.xml"/><Relationship Id="rId10" Type="http://schemas.openxmlformats.org/officeDocument/2006/relationships/image" Target="../media/image4.png"/><Relationship Id="rId4" Type="http://schemas.openxmlformats.org/officeDocument/2006/relationships/image" Target="../media/image25.png"/><Relationship Id="rId9" Type="http://schemas.microsoft.com/office/2007/relationships/diagramDrawing" Target="../diagrams/drawing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png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31683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аттестационных материалов педагогических работников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839437"/>
              </p:ext>
            </p:extLst>
          </p:nvPr>
        </p:nvGraphicFramePr>
        <p:xfrm>
          <a:off x="611560" y="298400"/>
          <a:ext cx="7528920" cy="2173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89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10446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Цель деятельности экспертной группы –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проведение всестороннего анализа результатов профессиональной деятельности педагогического работника и подготовка экспертного заключения.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32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52" y="2016075"/>
            <a:ext cx="8303020" cy="320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9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42852"/>
            <a:ext cx="8929718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Личном кабинете педагога  в разделе Педагогическая аттестация появляется раздел «Пакеты для проверки».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help.edu.tatar.ru/wp-content/uploads/2015/06/%D0%9B%D0%9A-%D1%8D%D0%BA%D1%81%D0%BF%D0%B5%D1%80%D1%82%D0%B0-300x156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8072494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491900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Эксперт может -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просмотреть нормативные документы;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загрузить Экспертный лист;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просмотреть пакет (кнопка активна, если появляется подсказка)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отправить пакет куратору МР (кнопка активна, если появляется подсказка).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61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331640" y="980728"/>
            <a:ext cx="7272808" cy="5184576"/>
          </a:xfrm>
        </p:spPr>
        <p:txBody>
          <a:bodyPr>
            <a:normAutofit fontScale="92500" lnSpcReduction="20000"/>
          </a:bodyPr>
          <a:lstStyle/>
          <a:p>
            <a:pPr marL="45720" indent="0" algn="ctr" fontAlgn="base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Внутренний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эксперт должен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" indent="0" fontAlgn="base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(заместитель директора, старший воспитатель)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fontAlgn="base">
              <a:buNone/>
            </a:pP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открыть пакет  (кнопка «Просмотр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»);</a:t>
            </a:r>
          </a:p>
          <a:p>
            <a:pPr marL="45720" lvl="0" indent="0" fontAlgn="base">
              <a:buNone/>
            </a:pP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экспертизу (написать экспертное заключение, заполнить экспертный лист);</a:t>
            </a:r>
          </a:p>
          <a:p>
            <a:pPr lvl="0" fontAlgn="base"/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выставить экспертную оценку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/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прикрепить («Добавить») экспертный лист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/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прикрепить («Добавить») экспертное заключение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/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отправить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эксперту.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50" y="260648"/>
            <a:ext cx="1079086" cy="12254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95240"/>
            <a:ext cx="2042337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1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altLang="ru-RU" sz="32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Работа </a:t>
            </a:r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эксперта</a:t>
            </a:r>
            <a:endParaRPr lang="ru-RU" alt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3093" y="1484784"/>
            <a:ext cx="6315075" cy="2895600"/>
          </a:xfrm>
          <a:prstGeom prst="rect">
            <a:avLst/>
          </a:prstGeom>
          <a:ln>
            <a:solidFill>
              <a:srgbClr val="4E67C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1196752"/>
            <a:ext cx="6524625" cy="1638300"/>
          </a:xfrm>
          <a:prstGeom prst="rect">
            <a:avLst/>
          </a:prstGeom>
          <a:ln>
            <a:solidFill>
              <a:srgbClr val="4E67C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2492896"/>
            <a:ext cx="2963863" cy="42068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15"/>
          <p:cNvSpPr txBox="1"/>
          <p:nvPr/>
        </p:nvSpPr>
        <p:spPr>
          <a:xfrm>
            <a:off x="323528" y="4627891"/>
            <a:ext cx="16827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anose="020B0604030504040204" pitchFamily="34" charset="0"/>
                <a:cs typeface="Clear Sans" pitchFamily="34" charset="0"/>
              </a:rPr>
              <a:t>Функционал: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15843" y="4919663"/>
            <a:ext cx="6227762" cy="19383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Доступ  к нормативным документам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Экспертиза  пакетов со свойством  «не льготный»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Заполнение экспертного листа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Подготовка экспертного заключения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Выставление экспертной оценки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Отправка пакета куратору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ear Sans" pitchFamily="34" charset="0"/>
                <a:ea typeface="Tahoma" pitchFamily="34" charset="0"/>
                <a:cs typeface="Clear Sans" pitchFamily="34" charset="0"/>
              </a:rPr>
              <a:t>Эксперт не связывается с педагогом!</a:t>
            </a:r>
          </a:p>
        </p:txBody>
      </p:sp>
    </p:spTree>
    <p:extLst>
      <p:ext uri="{BB962C8B-B14F-4D97-AF65-F5344CB8AC3E}">
        <p14:creationId xmlns:p14="http://schemas.microsoft.com/office/powerpoint/2010/main" val="426687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357166"/>
            <a:ext cx="8643998" cy="60722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Лист самооценки педагогической деятельности учителя</a:t>
            </a:r>
            <a:endParaRPr lang="ru-RU" sz="2400" dirty="0" smtClean="0"/>
          </a:p>
          <a:p>
            <a:pPr>
              <a:buNone/>
            </a:pPr>
            <a:r>
              <a:rPr lang="ru-RU" b="1" dirty="0" smtClean="0"/>
              <a:t>______________________________________(ФИО),</a:t>
            </a:r>
          </a:p>
          <a:p>
            <a:pPr>
              <a:buNone/>
            </a:pPr>
            <a:r>
              <a:rPr lang="ru-RU" b="1" dirty="0" err="1" smtClean="0"/>
              <a:t>_________________образовательное</a:t>
            </a:r>
            <a:r>
              <a:rPr lang="ru-RU" b="1" dirty="0" smtClean="0"/>
              <a:t> учреждение, преподаваемый предмет) ____________________________________________ (имеющаяся квалификационная категория)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_________________________________(категория, на которую Вы претендуете)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982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599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24"/>
                <a:gridCol w="5286412"/>
                <a:gridCol w="500066"/>
                <a:gridCol w="428628"/>
                <a:gridCol w="571504"/>
                <a:gridCol w="571504"/>
                <a:gridCol w="471461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Утверждения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217170"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3835" indent="-278130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  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07365" indent="-507365"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Я безразличен(-на) к критике в свой адрес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4675"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Я поощряю даже самые маленькие успехи обучающихся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Я хорошо знаю основные нормативные документы, отражающие требования к содержанию и результатам обучения по своему предмету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Я умею устанавливать отношения сотрудничества с обучающимися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Лист самооценки педагогической деятельности учителя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897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74" b="66750"/>
          <a:stretch/>
        </p:blipFill>
        <p:spPr bwMode="auto">
          <a:xfrm>
            <a:off x="-21749" y="10304"/>
            <a:ext cx="7186037" cy="319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7" t="20125" r="21326" b="20625"/>
          <a:stretch/>
        </p:blipFill>
        <p:spPr bwMode="auto">
          <a:xfrm>
            <a:off x="1674471" y="2623136"/>
            <a:ext cx="7443217" cy="433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81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85728"/>
            <a:ext cx="8929718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Экспертный лист  оценки уровня квалификации учителя</a:t>
            </a:r>
            <a:endParaRPr lang="ru-RU" sz="2400" dirty="0" smtClean="0"/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___________________________(ФИО аттестуемого учителя)</a:t>
            </a:r>
            <a:br>
              <a:rPr lang="ru-RU" sz="2400" b="1" dirty="0" smtClean="0"/>
            </a:br>
            <a:r>
              <a:rPr lang="ru-RU" sz="2400" b="1" dirty="0" smtClean="0"/>
              <a:t>___________________________(преподаваемый предмет)</a:t>
            </a:r>
            <a:br>
              <a:rPr lang="ru-RU" sz="2400" b="1" dirty="0" smtClean="0"/>
            </a:br>
            <a:r>
              <a:rPr lang="ru-RU" sz="2400" b="1" dirty="0" smtClean="0"/>
              <a:t>______________________(имеющаяся квалификационная категория аттестуемого учителя)</a:t>
            </a:r>
            <a:br>
              <a:rPr lang="ru-RU" sz="2400" b="1" dirty="0" smtClean="0"/>
            </a:br>
            <a:r>
              <a:rPr lang="ru-RU" sz="2400" b="1" dirty="0" smtClean="0"/>
              <a:t>______________________________(категория, на которую претендует аттестуемый учитель)</a:t>
            </a:r>
            <a:br>
              <a:rPr lang="ru-RU" sz="2400" b="1" dirty="0" smtClean="0"/>
            </a:br>
            <a:r>
              <a:rPr lang="ru-RU" sz="2400" b="1" dirty="0" smtClean="0"/>
              <a:t>_____________________(ФИО эксперта и его должность)</a:t>
            </a:r>
            <a:br>
              <a:rPr lang="ru-RU" sz="2400" b="1" dirty="0" smtClean="0"/>
            </a:br>
            <a:r>
              <a:rPr lang="ru-RU" sz="2400" b="1" dirty="0" smtClean="0"/>
              <a:t>_____________________(ФИО эксперта и его должность)    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 bwMode="auto">
          <a:xfrm>
            <a:off x="357158" y="142852"/>
            <a:ext cx="6203301" cy="697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buNone/>
              <a:tabLst>
                <a:tab pos="1273175" algn="l"/>
              </a:tabLst>
            </a:pPr>
            <a:r>
              <a:rPr lang="ru-RU" sz="1800" b="1" dirty="0">
                <a:latin typeface="Arial Unicode MS" pitchFamily="34" charset="-128"/>
                <a:cs typeface="Times New Roman" pitchFamily="18" charset="0"/>
              </a:rPr>
              <a:t>1. Компетентность в области личностных качеств</a:t>
            </a:r>
            <a:r>
              <a:rPr lang="ru-RU" sz="1800" b="1" dirty="0">
                <a:cs typeface="Times New Roman" pitchFamily="18" charset="0"/>
              </a:rPr>
              <a:t>	</a:t>
            </a:r>
            <a:endParaRPr lang="ru-RU" sz="1800" dirty="0"/>
          </a:p>
          <a:p>
            <a:pPr algn="l" eaLnBrk="0" hangingPunct="0">
              <a:buNone/>
              <a:tabLst>
                <a:tab pos="1273175" algn="l"/>
              </a:tabLst>
            </a:pPr>
            <a:r>
              <a:rPr lang="ru-RU" sz="1800" b="1" dirty="0">
                <a:cs typeface="Times New Roman" pitchFamily="18" charset="0"/>
              </a:rPr>
              <a:t>1.1. </a:t>
            </a:r>
            <a:r>
              <a:rPr lang="ru-RU" sz="1800" b="1" dirty="0" err="1">
                <a:cs typeface="Times New Roman" pitchFamily="18" charset="0"/>
              </a:rPr>
              <a:t>Эмпатийность</a:t>
            </a:r>
            <a:r>
              <a:rPr lang="ru-RU" sz="1800" b="1" dirty="0">
                <a:cs typeface="Times New Roman" pitchFamily="18" charset="0"/>
              </a:rPr>
              <a:t> и </a:t>
            </a:r>
            <a:r>
              <a:rPr lang="ru-RU" sz="1800" b="1" dirty="0" err="1">
                <a:cs typeface="Times New Roman" pitchFamily="18" charset="0"/>
              </a:rPr>
              <a:t>социорефлексия</a:t>
            </a:r>
            <a:endParaRPr lang="ru-RU" sz="1800" dirty="0"/>
          </a:p>
        </p:txBody>
      </p:sp>
      <p:graphicFrame>
        <p:nvGraphicFramePr>
          <p:cNvPr id="5" name="Group 7"/>
          <p:cNvGraphicFramePr>
            <a:graphicFrameLocks noGrp="1"/>
          </p:cNvGraphicFramePr>
          <p:nvPr/>
        </p:nvGraphicFramePr>
        <p:xfrm>
          <a:off x="142843" y="857232"/>
          <a:ext cx="9001157" cy="2651410"/>
        </p:xfrm>
        <a:graphic>
          <a:graphicData uri="http://schemas.openxmlformats.org/drawingml/2006/table">
            <a:tbl>
              <a:tblPr/>
              <a:tblGrid>
                <a:gridCol w="462277"/>
                <a:gridCol w="8538880"/>
              </a:tblGrid>
              <a:tr h="4570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Все обучающиеся безбоязненно обращаются к учителю за помощью, столкнувшись с трудностями в решении того или иного вопроса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2.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Умеет смотреть на ситуацию с точки зрения других и достигать взаимопонимания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3.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Умеет поддержать обучающихся и коллег по работе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3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4.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В отношениях с обучающимися бывает предвзятым (некоторым  «приклеивает» ярлыки)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5.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Умеет анализировать причины поступков и поведения обучающихся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5" marB="4568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27"/>
          <p:cNvSpPr>
            <a:spLocks noChangeArrowheads="1"/>
          </p:cNvSpPr>
          <p:nvPr/>
        </p:nvSpPr>
        <p:spPr bwMode="auto">
          <a:xfrm>
            <a:off x="0" y="3500438"/>
            <a:ext cx="37449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ru-RU" sz="2000" b="1" dirty="0">
                <a:cs typeface="Times New Roman" pitchFamily="18" charset="0"/>
              </a:rPr>
              <a:t>1.2. </a:t>
            </a:r>
            <a:r>
              <a:rPr lang="ru-RU" sz="2000" b="1" dirty="0" err="1">
                <a:cs typeface="Times New Roman" pitchFamily="18" charset="0"/>
              </a:rPr>
              <a:t>Самоорганизованность</a:t>
            </a:r>
            <a:endParaRPr lang="ru-RU" sz="2000" dirty="0"/>
          </a:p>
        </p:txBody>
      </p:sp>
      <p:graphicFrame>
        <p:nvGraphicFramePr>
          <p:cNvPr id="7" name="Group 28"/>
          <p:cNvGraphicFramePr>
            <a:graphicFrameLocks noGrp="1"/>
          </p:cNvGraphicFramePr>
          <p:nvPr/>
        </p:nvGraphicFramePr>
        <p:xfrm>
          <a:off x="0" y="3932230"/>
          <a:ext cx="9001156" cy="2925770"/>
        </p:xfrm>
        <a:graphic>
          <a:graphicData uri="http://schemas.openxmlformats.org/drawingml/2006/table">
            <a:tbl>
              <a:tblPr/>
              <a:tblGrid>
                <a:gridCol w="466946"/>
                <a:gridCol w="8534210"/>
              </a:tblGrid>
              <a:tr h="32839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6.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Умеет организовать свою деятельность и деятельность обучающихся для достижения намеченных целей урока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7.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Рабочее пространство учителя хорошо организовано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8.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Конструктивно реагирует на  ошибки  и трудности, возникающие в процессе реализации педагогической деятельности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9.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Учитель своевременно вносит коррективы в намеченный план урока в зависимости от сложившейся ситуации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10.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cs typeface="Times New Roman" pitchFamily="18" charset="0"/>
                        </a:rPr>
                        <a:t>Учитель сохраняет самообладание даже в ситуациях с высокой эмоциональной нагрузкой 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T="45689" marB="45689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1" t="16000" r="18336" b="17000"/>
          <a:stretch/>
        </p:blipFill>
        <p:spPr bwMode="auto">
          <a:xfrm>
            <a:off x="-17176" y="-22840"/>
            <a:ext cx="7469496" cy="440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8" t="3126" r="9520" b="19125"/>
          <a:stretch/>
        </p:blipFill>
        <p:spPr bwMode="auto">
          <a:xfrm>
            <a:off x="643988" y="2105419"/>
            <a:ext cx="8500012" cy="472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21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79513" y="260351"/>
            <a:ext cx="8784975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numCol="2">
            <a:spAutoFit/>
          </a:bodyPr>
          <a:lstStyle/>
          <a:p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200" b="1" dirty="0">
                <a:latin typeface="Times New Roman" pitchFamily="18" charset="0"/>
                <a:cs typeface="Times New Roman" pitchFamily="18" charset="0"/>
              </a:rPr>
              <a:t>. Должности иных педагогических </a:t>
            </a:r>
            <a:endParaRPr lang="ru-RU" alt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b="1" dirty="0" smtClean="0">
                <a:latin typeface="Times New Roman" pitchFamily="18" charset="0"/>
                <a:cs typeface="Times New Roman" pitchFamily="18" charset="0"/>
              </a:rPr>
              <a:t>работников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alt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Инструктор-методист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Инструктор по труду</a:t>
            </a:r>
          </a:p>
          <a:p>
            <a:r>
              <a:rPr lang="ru-RU" alt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Концертмейстер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Логопед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Мастер производственного обучения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Методист</a:t>
            </a:r>
          </a:p>
          <a:p>
            <a:r>
              <a:rPr lang="ru-RU" alt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</a:p>
          <a:p>
            <a:r>
              <a:rPr lang="ru-RU" altLang="ru-RU" sz="2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Педагог-библиотекарь</a:t>
            </a:r>
            <a:endParaRPr lang="ru-RU" altLang="ru-RU" sz="22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en-US" alt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99413" y="116632"/>
            <a:ext cx="4572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Преподаватель</a:t>
            </a:r>
          </a:p>
          <a:p>
            <a:r>
              <a:rPr lang="ru-RU" altLang="ru-RU" sz="22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Преподаватель-организатор основ безопасности жизнедеятельности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Руководитель физического воспитания</a:t>
            </a:r>
          </a:p>
          <a:p>
            <a:r>
              <a:rPr lang="ru-RU" altLang="ru-RU" sz="22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Социальный педагог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вожатый</a:t>
            </a:r>
          </a:p>
          <a:p>
            <a:r>
              <a:rPr lang="ru-RU" alt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инструктор-методист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методист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педагог дополнительного образования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тренер-преподаватель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Тренер-преподаватель</a:t>
            </a:r>
          </a:p>
          <a:p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Тьютор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</a:p>
          <a:p>
            <a:r>
              <a:rPr lang="ru-RU" alt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00302" y="6231216"/>
            <a:ext cx="36523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22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Педагог-организатор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2214578" cy="344011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Результаты экспертной оценки и самооценки педагогической компетентности</a:t>
            </a:r>
            <a:br>
              <a:rPr lang="ru-RU" sz="2000" dirty="0" smtClean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9720" t="17073" r="11931" b="8536"/>
          <a:stretch>
            <a:fillRect/>
          </a:stretch>
        </p:blipFill>
        <p:spPr bwMode="auto">
          <a:xfrm>
            <a:off x="2357422" y="0"/>
            <a:ext cx="67865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071677"/>
          <a:ext cx="8258204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9114"/>
                <a:gridCol w="3929090"/>
              </a:tblGrid>
              <a:tr h="60896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Уровень квалификации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показателя уровня квалификации</a:t>
                      </a:r>
                    </a:p>
                  </a:txBody>
                  <a:tcPr marL="68580" marR="68580" marT="0" marB="0"/>
                </a:tc>
              </a:tr>
              <a:tr h="60896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Первая квалификационная категория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от 3,3 до 4,29</a:t>
                      </a:r>
                    </a:p>
                  </a:txBody>
                  <a:tcPr marL="68580" marR="68580" marT="0" marB="0"/>
                </a:tc>
              </a:tr>
              <a:tr h="60896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Высшая квалификационная категория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от 4,3-х баллов и выше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Нормативная таблица для определения соответствия требованиям первой или высшей квалификационным категориям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8125" t="21875" r="25000" b="11458"/>
          <a:stretch>
            <a:fillRect/>
          </a:stretch>
        </p:blipFill>
        <p:spPr bwMode="auto">
          <a:xfrm>
            <a:off x="214282" y="357166"/>
            <a:ext cx="8929718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chemeClr val="bg1"/>
          </a:solidFill>
          <a:ln w="9525">
            <a:solidFill>
              <a:srgbClr val="706BB1"/>
            </a:solidFill>
            <a:miter lim="800000"/>
            <a:headEnd/>
            <a:tailEnd/>
          </a:ln>
        </p:spPr>
        <p:txBody>
          <a:bodyPr/>
          <a:lstStyle/>
          <a:p>
            <a:pPr marL="439738" indent="-439738">
              <a:lnSpc>
                <a:spcPct val="85000"/>
              </a:lnSpc>
              <a:spcBef>
                <a:spcPct val="40000"/>
              </a:spcBef>
              <a:buClr>
                <a:srgbClr val="7E007E"/>
              </a:buClr>
              <a:buSzPct val="60000"/>
              <a:buFont typeface="Wingdings" pitchFamily="2" charset="2"/>
              <a:buNone/>
            </a:pPr>
            <a:r>
              <a:rPr lang="ru-RU" sz="2400" b="1" dirty="0">
                <a:solidFill>
                  <a:srgbClr val="000076"/>
                </a:solidFill>
                <a:latin typeface="Garamond" pitchFamily="18" charset="0"/>
              </a:rPr>
              <a:t>Пример графического представления результатов экспертной  оценки</a:t>
            </a:r>
            <a:r>
              <a:rPr lang="ru-RU" sz="2400" b="1" dirty="0">
                <a:solidFill>
                  <a:srgbClr val="000076"/>
                </a:solidFill>
              </a:rPr>
              <a:t> </a:t>
            </a:r>
            <a:r>
              <a:rPr lang="ru-RU" sz="2400" b="1" dirty="0">
                <a:solidFill>
                  <a:srgbClr val="000076"/>
                </a:solidFill>
                <a:latin typeface="Garamond" pitchFamily="18" charset="0"/>
              </a:rPr>
              <a:t>(данные конкретного педагога):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64371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7200" b="1" dirty="0" smtClean="0"/>
              <a:t>Экспертное заключение по итогам оценки уровня квалификации учителя химии средней общеобразовательной школы</a:t>
            </a:r>
            <a:endParaRPr lang="ru-RU" sz="7200" dirty="0" smtClean="0"/>
          </a:p>
          <a:p>
            <a:pPr>
              <a:buNone/>
            </a:pPr>
            <a:r>
              <a:rPr lang="ru-RU" sz="7200" dirty="0" smtClean="0"/>
              <a:t> </a:t>
            </a:r>
            <a:r>
              <a:rPr lang="ru-RU" sz="7200" b="1" dirty="0" smtClean="0">
                <a:solidFill>
                  <a:srgbClr val="C00000"/>
                </a:solidFill>
              </a:rPr>
              <a:t>Эксперт</a:t>
            </a:r>
            <a:r>
              <a:rPr lang="ru-RU" sz="7200" b="1" i="1" dirty="0" smtClean="0">
                <a:solidFill>
                  <a:srgbClr val="C00000"/>
                </a:solidFill>
              </a:rPr>
              <a:t> </a:t>
            </a:r>
            <a:r>
              <a:rPr lang="ru-RU" sz="7200" b="1" dirty="0" smtClean="0">
                <a:solidFill>
                  <a:srgbClr val="C00000"/>
                </a:solidFill>
              </a:rPr>
              <a:t>К.А.Е. - </a:t>
            </a:r>
            <a:r>
              <a:rPr lang="ru-RU" sz="7200" dirty="0" smtClean="0"/>
              <a:t>учитель химии высшей квалификационной категории, осуществила экспертизу профессиональной деятельности </a:t>
            </a:r>
            <a:r>
              <a:rPr lang="ru-RU" sz="7200" dirty="0" err="1" smtClean="0"/>
              <a:t>А-вой</a:t>
            </a:r>
            <a:r>
              <a:rPr lang="ru-RU" sz="7200" dirty="0" smtClean="0"/>
              <a:t> Е.В. учителя химии средней общеобразовательной школы.</a:t>
            </a:r>
          </a:p>
          <a:p>
            <a:pPr>
              <a:buNone/>
            </a:pPr>
            <a:r>
              <a:rPr lang="ru-RU" sz="7200" dirty="0" err="1" smtClean="0"/>
              <a:t>А-ва</a:t>
            </a:r>
            <a:r>
              <a:rPr lang="ru-RU" sz="7200" dirty="0" smtClean="0"/>
              <a:t> Е.В. имеет высшее образование, закончила </a:t>
            </a:r>
            <a:r>
              <a:rPr lang="ru-RU" sz="7200" dirty="0" err="1" smtClean="0"/>
              <a:t>пед</a:t>
            </a:r>
            <a:r>
              <a:rPr lang="ru-RU" sz="7200" dirty="0" smtClean="0"/>
              <a:t>. университет в 1993 г., квалификация по диплому - учитель химии и биологии. Стаж работы 15 лет, в данной школе - 5 лет, квалификационная категория - первая, В </a:t>
            </a:r>
            <a:r>
              <a:rPr lang="ru-RU" sz="7200" dirty="0" err="1" smtClean="0"/>
              <a:t>межаттестационный</a:t>
            </a:r>
            <a:r>
              <a:rPr lang="ru-RU" sz="7200" dirty="0" smtClean="0"/>
              <a:t> период проходила курсы повышения квалификации: 2005 г. КПК ИРО «Курсы повышения квалификации учителей химии и биологии» (144 часа). 2008 г. ГЦРО г. «Организация и проведение тестового контроля».</a:t>
            </a:r>
          </a:p>
          <a:p>
            <a:pPr>
              <a:buNone/>
            </a:pPr>
            <a:r>
              <a:rPr lang="ru-RU" sz="7200" dirty="0" smtClean="0"/>
              <a:t>За свою работу </a:t>
            </a:r>
            <a:r>
              <a:rPr lang="ru-RU" sz="7200" dirty="0" err="1" smtClean="0"/>
              <a:t>А-ва</a:t>
            </a:r>
            <a:r>
              <a:rPr lang="ru-RU" sz="7200" dirty="0" smtClean="0"/>
              <a:t> Е.В. награждена Грамотой Управления образования, 2005 г.; Почетной грамотой школы № 12, 2006 г. </a:t>
            </a:r>
          </a:p>
          <a:p>
            <a:pPr>
              <a:buNone/>
            </a:pPr>
            <a:r>
              <a:rPr lang="ru-RU" sz="7200" dirty="0" smtClean="0"/>
              <a:t>Принимала участие в районном этапе конкурса «Учитель года». В 2008-2009 учебном году приняла участие в областном этапе конкурса «Учитель года». </a:t>
            </a:r>
          </a:p>
          <a:p>
            <a:pPr>
              <a:buNone/>
            </a:pPr>
            <a:r>
              <a:rPr lang="ru-RU" sz="7200" dirty="0" smtClean="0"/>
              <a:t>Необходимые для успешной реализации педагогической деятельности </a:t>
            </a:r>
            <a:r>
              <a:rPr lang="ru-RU" sz="7200" b="1" dirty="0" smtClean="0"/>
              <a:t>личностные качества</a:t>
            </a:r>
            <a:r>
              <a:rPr lang="ru-RU" sz="7200" dirty="0" smtClean="0"/>
              <a:t> педагога, такие как общая культура, отношение к людям, высоко развиты. Педагог занимает гуманистическую позицию по отношению к обучающимся, проявляет внимание к личности ученика, является для окружающих образцом этики и общей культуры. Дополнительно проведенное исследование школьного психолога показало, что на уроках химии низкий уровень тревожности учеников и стабильная психологическая обстановка. Однако, педагог не всегда проявляет </a:t>
            </a:r>
            <a:r>
              <a:rPr lang="ru-RU" sz="7200" dirty="0" err="1" smtClean="0"/>
              <a:t>стрессоустойчивость</a:t>
            </a:r>
            <a:r>
              <a:rPr lang="ru-RU" sz="7200" dirty="0" smtClean="0"/>
              <a:t> в сложных педагогических ситуациях. Данный факт свидетельствует о необходимости психологической поддержки и формировании навыков </a:t>
            </a:r>
            <a:r>
              <a:rPr lang="ru-RU" sz="7200" dirty="0" err="1" smtClean="0"/>
              <a:t>саморегуляции</a:t>
            </a:r>
            <a:r>
              <a:rPr lang="ru-RU" sz="7200" dirty="0" smtClean="0"/>
              <a:t> эмоций.</a:t>
            </a:r>
          </a:p>
          <a:p>
            <a:pPr>
              <a:buNone/>
            </a:pPr>
            <a:endParaRPr lang="ru-RU" sz="45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14290"/>
            <a:ext cx="8929718" cy="6643710"/>
          </a:xfrm>
        </p:spPr>
        <p:txBody>
          <a:bodyPr>
            <a:normAutofit fontScale="55000" lnSpcReduction="20000"/>
          </a:bodyPr>
          <a:lstStyle/>
          <a:p>
            <a:r>
              <a:rPr lang="ru-RU" sz="3600" dirty="0" smtClean="0"/>
              <a:t>На основании изложенного, экспертная группа считает, что  уровень квалификации </a:t>
            </a:r>
            <a:r>
              <a:rPr lang="ru-RU" sz="3600" dirty="0" err="1" smtClean="0"/>
              <a:t>А-вой</a:t>
            </a:r>
            <a:r>
              <a:rPr lang="ru-RU" sz="3600" dirty="0" smtClean="0"/>
              <a:t> Е.В. - учителя химии СОШ - соответствует требованиям, предъявляемым к  </a:t>
            </a:r>
            <a:r>
              <a:rPr lang="ru-RU" sz="3600" b="1" dirty="0" smtClean="0"/>
              <a:t>высшей квалификационной категории </a:t>
            </a:r>
            <a:r>
              <a:rPr lang="ru-RU" sz="3600" dirty="0" smtClean="0"/>
              <a:t>(значение показателя уровня квалификации 4.31).</a:t>
            </a:r>
          </a:p>
          <a:p>
            <a:r>
              <a:rPr lang="ru-RU" sz="3600" dirty="0" smtClean="0"/>
              <a:t>Для дальнейшего совершенствования деятельности и реализации имеющегося у педагога профессионального потенциала </a:t>
            </a:r>
            <a:r>
              <a:rPr lang="ru-RU" sz="3600" b="1" dirty="0" smtClean="0">
                <a:solidFill>
                  <a:srgbClr val="C00000"/>
                </a:solidFill>
              </a:rPr>
              <a:t>рекомендуем:</a:t>
            </a:r>
          </a:p>
          <a:p>
            <a:r>
              <a:rPr lang="ru-RU" sz="3600" dirty="0" smtClean="0"/>
              <a:t>- участие в проектных семинарах, направленных на освоение процедур разработки дидактических, методических материалов и программ (управление проектами);</a:t>
            </a:r>
          </a:p>
          <a:p>
            <a:r>
              <a:rPr lang="ru-RU" sz="3600" dirty="0" smtClean="0"/>
              <a:t>- повышение квалификации в области психолого-педагогических аспектов деятельности (социальная психология малых групп, мотивация учебной деятельности, </a:t>
            </a:r>
            <a:r>
              <a:rPr lang="ru-RU" sz="3600" dirty="0" err="1" smtClean="0"/>
              <a:t>саморегуляция</a:t>
            </a:r>
            <a:r>
              <a:rPr lang="ru-RU" sz="3600" dirty="0" smtClean="0"/>
              <a:t> эмоциональных состояний).</a:t>
            </a:r>
          </a:p>
          <a:p>
            <a:r>
              <a:rPr lang="ru-RU" sz="3600" dirty="0" smtClean="0"/>
              <a:t>- провести обсуждение результатов экспертной оценки и самооценки с целью повышения уровня самооценки по компетентности в области личностных качеств, организации педагогической деятельности,  разработки программы деятельности и принятия педагогических решений. </a:t>
            </a:r>
          </a:p>
          <a:p>
            <a:pPr algn="r"/>
            <a:endParaRPr lang="ru-RU" sz="3600" dirty="0" smtClean="0">
              <a:solidFill>
                <a:srgbClr val="C00000"/>
              </a:solidFill>
            </a:endParaRPr>
          </a:p>
          <a:p>
            <a:pPr algn="r"/>
            <a:r>
              <a:rPr lang="ru-RU" sz="3600" b="1" u="sng" dirty="0" smtClean="0">
                <a:solidFill>
                  <a:srgbClr val="C00000"/>
                </a:solidFill>
              </a:rPr>
              <a:t>Внутренний эксперт                     		Ф.И.О</a:t>
            </a:r>
            <a:r>
              <a:rPr lang="ru-RU" sz="3600" b="1" u="sng" dirty="0" smtClean="0"/>
              <a:t>.</a:t>
            </a:r>
          </a:p>
          <a:p>
            <a:pPr algn="r"/>
            <a:r>
              <a:rPr lang="ru-RU" sz="3600" b="1" u="sng" dirty="0" smtClean="0"/>
              <a:t>Прописываете только себя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857232"/>
          <a:ext cx="8686800" cy="5500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/>
                <a:gridCol w="2286016"/>
                <a:gridCol w="5972156"/>
              </a:tblGrid>
              <a:tr h="4185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Arial Unicode MS"/>
                          <a:cs typeface="Times New Roman"/>
                        </a:rPr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Arial Unicode MS"/>
                          <a:cs typeface="Times New Roman"/>
                        </a:rPr>
                        <a:t>Компетентность в области личностных качеств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Arial Unicode MS"/>
                          <a:cs typeface="Times New Roman"/>
                        </a:rPr>
                        <a:t>Источники информации для выработки экспертного суждения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8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Arial Unicode MS"/>
                          <a:cs typeface="Times New Roman"/>
                        </a:rPr>
                        <a:t>1.1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Arial Unicode MS"/>
                          <a:cs typeface="Times New Roman"/>
                        </a:rPr>
                        <a:t>Эмпатийность</a:t>
                      </a:r>
                      <a:r>
                        <a:rPr lang="ru-RU" sz="1800" b="1" dirty="0">
                          <a:latin typeface="Times New Roman"/>
                          <a:ea typeface="Arial Unicode MS"/>
                          <a:cs typeface="Times New Roman"/>
                        </a:rPr>
                        <a:t> и </a:t>
                      </a:r>
                      <a:r>
                        <a:rPr lang="ru-RU" sz="1800" b="1" dirty="0" err="1">
                          <a:latin typeface="Times New Roman"/>
                          <a:ea typeface="Arial Unicode MS"/>
                          <a:cs typeface="Times New Roman"/>
                        </a:rPr>
                        <a:t>со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циорефлексия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946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50" algn="ctr"/>
                        </a:tabLs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50" algn="ctr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Все обучающиеся безбоязненно обращаются к учителю за помощью, столкнувшись с трудностями в решении того или иного вопроса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50" algn="ctr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Наблюдение за поведением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обучающихся на уроке и на перемене.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6350" algn="ctr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Учащиеся легко идут на контакт с учителем, преобладает дружеский тон общения; вопросы на уроке задаются по мере возникновения; ученики во время урока, соблюдая дисциплину, открыто признаются, что что-то не поняли и просят объяснить; спрашивают совета, интересуются мнением учителя о своем ответе.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6350" algn="ctr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Собеседование с руководителем (заместителем) образовательного учреждения, данные самооценки учителя.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6350" algn="ctr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Выяснить, какой стиль педагогического общения свойственен учителю, как можно охарактеризовать общение педагога с обучающимися.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Возможные источники информации для заполнения экспертного листа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260648"/>
            <a:ext cx="7622232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скопировать приложенный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документ внутреннего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эксперта, Карту результативности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рабочий стол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2" t="24472" r="-9056" b="-24472"/>
          <a:stretch/>
        </p:blipFill>
        <p:spPr bwMode="auto">
          <a:xfrm>
            <a:off x="755576" y="1196752"/>
            <a:ext cx="8522562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лево 4"/>
          <p:cNvSpPr/>
          <p:nvPr/>
        </p:nvSpPr>
        <p:spPr>
          <a:xfrm rot="20317931">
            <a:off x="2348770" y="3933106"/>
            <a:ext cx="576064" cy="209764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 rot="1885234">
            <a:off x="2481933" y="4591132"/>
            <a:ext cx="596031" cy="180492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55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7" t="6277" r="17423" b="32455"/>
          <a:stretch/>
        </p:blipFill>
        <p:spPr bwMode="auto">
          <a:xfrm>
            <a:off x="4616134" y="3573016"/>
            <a:ext cx="4282776" cy="3087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80920" cy="1512168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Указать свои данные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(Ф.И.О., должность, предмет)</a:t>
            </a:r>
            <a:b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добавить свое мнение </a:t>
            </a:r>
            <a:r>
              <a:rPr lang="ru-RU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(рекомендации)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внешнего эксперта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23528" y="1700808"/>
            <a:ext cx="8784976" cy="4752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3" t="10210" r="3745" b="10656"/>
          <a:stretch/>
        </p:blipFill>
        <p:spPr bwMode="auto">
          <a:xfrm>
            <a:off x="323528" y="1628800"/>
            <a:ext cx="5145932" cy="3968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93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14290"/>
            <a:ext cx="535781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14290"/>
            <a:ext cx="4429124" cy="5143536"/>
          </a:xfrm>
        </p:spPr>
        <p:txBody>
          <a:bodyPr>
            <a:noAutofit/>
          </a:bodyPr>
          <a:lstStyle/>
          <a:p>
            <a:pPr fontAlgn="base"/>
            <a: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проведения экспертизы необходимо</a:t>
            </a:r>
            <a:b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открыть пакет  (кнопка «Просмотр»),</a:t>
            </a:r>
            <a:b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провести экспертизу, выставить экспертную оценку;</a:t>
            </a:r>
            <a:b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прикрепить («Добавить») экспертный лист;</a:t>
            </a:r>
            <a:b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прикрепить («Добавить») экспертное заключение;</a:t>
            </a:r>
            <a:b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отправить муниципальному куратору (доступно при выполнении предыдущих шагов).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143512"/>
            <a:ext cx="378618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Если не все этапы экспертизы проведены, функция «Закрыть окно» позволяет выйти из пакета документов </a:t>
            </a:r>
            <a:r>
              <a:rPr lang="ru-RU" dirty="0" smtClean="0">
                <a:solidFill>
                  <a:srgbClr val="FF0000"/>
                </a:solidFill>
              </a:rPr>
              <a:t>без отправки куратору МР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75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4563" y="70668"/>
            <a:ext cx="3929090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32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Работа </a:t>
            </a:r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эксперта</a:t>
            </a:r>
            <a:endParaRPr lang="ru-RU" alt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1142984"/>
            <a:ext cx="6315075" cy="3860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4500570"/>
            <a:ext cx="6524625" cy="16383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52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143000" y="731520"/>
            <a:ext cx="7749480" cy="34747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404872" lvl="8" indent="0">
              <a:buNone/>
            </a:pPr>
            <a:r>
              <a:rPr lang="en-US" sz="2400" b="1" u="sng" dirty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2400" b="1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2400" b="1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этап </a:t>
            </a:r>
            <a:endParaRPr lang="en-US" sz="2400" b="1" u="sng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 algn="ctr">
              <a:buNone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документов на аттестацию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48773" y="188640"/>
            <a:ext cx="3757760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Этапы аттестации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916832"/>
            <a:ext cx="806489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tx2"/>
                </a:solidFill>
              </a:rPr>
              <a:t>Прохождение компьютерного </a:t>
            </a:r>
            <a:r>
              <a:rPr lang="ru-RU" sz="2400" b="1" i="1" dirty="0" smtClean="0">
                <a:solidFill>
                  <a:schemeClr val="tx2"/>
                </a:solidFill>
              </a:rPr>
              <a:t>тестирования</a:t>
            </a:r>
          </a:p>
          <a:p>
            <a:r>
              <a:rPr lang="ru-RU" sz="2400" b="1" i="1" u="sng" dirty="0" smtClean="0">
                <a:solidFill>
                  <a:schemeClr val="tx2"/>
                </a:solidFill>
              </a:rPr>
              <a:t> </a:t>
            </a:r>
          </a:p>
          <a:p>
            <a:endParaRPr lang="ru-RU" sz="2400" b="1" i="1" u="sng" dirty="0" smtClean="0">
              <a:solidFill>
                <a:schemeClr val="tx2"/>
              </a:solidFill>
            </a:endParaRPr>
          </a:p>
          <a:p>
            <a:r>
              <a:rPr lang="ru-RU" sz="2400" b="1" i="1" dirty="0" smtClean="0">
                <a:solidFill>
                  <a:schemeClr val="tx2"/>
                </a:solidFill>
              </a:rPr>
              <a:t>Экспертиза </a:t>
            </a:r>
            <a:r>
              <a:rPr lang="ru-RU" sz="2400" b="1" i="1" dirty="0">
                <a:solidFill>
                  <a:schemeClr val="tx2"/>
                </a:solidFill>
              </a:rPr>
              <a:t>для пакетов со свойством – «не льготный</a:t>
            </a:r>
            <a:r>
              <a:rPr lang="ru-RU" sz="2400" b="1" i="1" dirty="0" smtClean="0">
                <a:solidFill>
                  <a:schemeClr val="tx2"/>
                </a:solidFill>
              </a:rPr>
              <a:t>»</a:t>
            </a:r>
            <a:endParaRPr lang="ru-RU" sz="2400" b="1" i="1" u="sng" dirty="0">
              <a:solidFill>
                <a:schemeClr val="tx2"/>
              </a:solidFill>
            </a:endParaRPr>
          </a:p>
          <a:p>
            <a:endParaRPr lang="ru-RU" sz="2400" b="1" i="1" dirty="0" smtClean="0">
              <a:solidFill>
                <a:schemeClr val="tx2"/>
              </a:solidFill>
            </a:endParaRPr>
          </a:p>
          <a:p>
            <a:r>
              <a:rPr lang="ru-RU" sz="2400" b="1" i="1" dirty="0">
                <a:solidFill>
                  <a:schemeClr val="tx2"/>
                </a:solidFill>
              </a:rPr>
              <a:t>Решение аттестационной </a:t>
            </a:r>
            <a:r>
              <a:rPr lang="ru-RU" sz="2400" b="1" i="1" dirty="0" smtClean="0">
                <a:solidFill>
                  <a:schemeClr val="tx2"/>
                </a:solidFill>
              </a:rPr>
              <a:t>комиссии (Работа  </a:t>
            </a:r>
            <a:r>
              <a:rPr lang="ru-RU" sz="2400" b="1" i="1" dirty="0">
                <a:solidFill>
                  <a:schemeClr val="tx2"/>
                </a:solidFill>
              </a:rPr>
              <a:t>аттестационной </a:t>
            </a:r>
            <a:r>
              <a:rPr lang="ru-RU" sz="2400" b="1" i="1" dirty="0" smtClean="0">
                <a:solidFill>
                  <a:schemeClr val="tx2"/>
                </a:solidFill>
              </a:rPr>
              <a:t>комиссии с </a:t>
            </a:r>
            <a:r>
              <a:rPr lang="ru-RU" sz="2400" b="1" i="1" dirty="0">
                <a:solidFill>
                  <a:schemeClr val="tx2"/>
                </a:solidFill>
              </a:rPr>
              <a:t>1 по 28 декабря)</a:t>
            </a:r>
          </a:p>
          <a:p>
            <a:endParaRPr lang="ru-RU" sz="2400" b="1" i="1" dirty="0">
              <a:solidFill>
                <a:schemeClr val="tx2"/>
              </a:solidFill>
            </a:endParaRPr>
          </a:p>
          <a:p>
            <a:endParaRPr lang="ru-RU" sz="20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9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5544616" cy="504056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Открыть пакет педагога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899592" y="731520"/>
            <a:ext cx="7920880" cy="56498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6" t="7811" r="28247" b="5272"/>
          <a:stretch/>
        </p:blipFill>
        <p:spPr bwMode="auto">
          <a:xfrm>
            <a:off x="179512" y="696012"/>
            <a:ext cx="8568952" cy="61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57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148" y="332656"/>
            <a:ext cx="871033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Итог работы эксперта</a:t>
            </a:r>
            <a:endParaRPr lang="ru-RU" sz="2400" b="1" dirty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Экспертное заключение – не более 2 стр.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 smtClean="0"/>
              <a:t>Содержит обоснование проставленных  баллов и рекомендации по компетенциям, где сравнительно низкие баллы </a:t>
            </a:r>
            <a:r>
              <a:rPr lang="ru-RU" sz="2400" b="1" dirty="0" smtClean="0">
                <a:solidFill>
                  <a:srgbClr val="FF0000"/>
                </a:solidFill>
              </a:rPr>
              <a:t>(над чем нужно работать педагогу следующее 5 лет</a:t>
            </a:r>
            <a:r>
              <a:rPr lang="ru-RU" sz="2400" b="1" dirty="0" smtClean="0"/>
              <a:t>).</a:t>
            </a:r>
          </a:p>
          <a:p>
            <a:pPr algn="ctr"/>
            <a:r>
              <a:rPr lang="ru-RU" sz="2400" b="1" dirty="0" smtClean="0"/>
              <a:t>Посмотрите рекомендации данные педагогу, добавляете к своему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2. Экспертный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лист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2.  Баллы в Экспертном  листе </a:t>
            </a:r>
            <a:r>
              <a:rPr lang="ru-RU" sz="2400" b="1" u="sng" dirty="0" smtClean="0">
                <a:solidFill>
                  <a:schemeClr val="accent2"/>
                </a:solidFill>
              </a:rPr>
              <a:t>должны совпадать </a:t>
            </a:r>
            <a:r>
              <a:rPr lang="ru-RU" sz="2400" b="1" dirty="0" smtClean="0"/>
              <a:t>с баллами  в экспертном заключении, и с оценкой в кабинете педагога</a:t>
            </a:r>
          </a:p>
          <a:p>
            <a:pPr algn="ctr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5194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9" t="11900" r="21913"/>
          <a:stretch/>
        </p:blipFill>
        <p:spPr bwMode="auto">
          <a:xfrm>
            <a:off x="5220073" y="3083022"/>
            <a:ext cx="3907378" cy="362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39552" y="764704"/>
            <a:ext cx="7776864" cy="413764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Ответственность за ознакомление с экспертным заключением в течение 3 дней после проведения экспертизы возлагается на заместителя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руководителя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(приказом ОО).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Интерфейс эксперта размещен в разделе «помощь» Электронного образования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1241484">
            <a:off x="8164555" y="2210421"/>
            <a:ext cx="178100" cy="8032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5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0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38" y="214290"/>
            <a:ext cx="5524698" cy="1143000"/>
          </a:xfrm>
        </p:spPr>
        <p:txBody>
          <a:bodyPr>
            <a:normAutofit fontScale="90000"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План-график педагогической аттестации </a:t>
            </a:r>
            <a:b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на 2020/2021 учебный год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523762320"/>
              </p:ext>
            </p:extLst>
          </p:nvPr>
        </p:nvGraphicFramePr>
        <p:xfrm>
          <a:off x="0" y="1928802"/>
          <a:ext cx="4248472" cy="4053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19007"/>
              </p:ext>
            </p:extLst>
          </p:nvPr>
        </p:nvGraphicFramePr>
        <p:xfrm>
          <a:off x="4214810" y="1857364"/>
          <a:ext cx="4605092" cy="371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476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143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Периоды проведения аттестации</a:t>
                      </a: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444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2020 год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2021 год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058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октябрь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январь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ноябрь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февраль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декабрь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март</a:t>
                      </a:r>
                    </a:p>
                    <a:p>
                      <a:pPr marL="0" algn="ctr" defTabSz="914400" rtl="0" eaLnBrk="1" latinLnBrk="0" hangingPunct="1"/>
                      <a:endParaRPr lang="ru-RU" sz="2400" b="1" i="1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0591" y="88124"/>
            <a:ext cx="1079086" cy="1225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8740" y="140715"/>
            <a:ext cx="2042337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2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42001" y="980728"/>
            <a:ext cx="7886774" cy="252376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" indent="0" algn="ctr">
              <a:buNone/>
            </a:pP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внимание! </a:t>
            </a:r>
          </a:p>
          <a:p>
            <a:pPr marL="45720" indent="0" algn="ctr">
              <a:buNone/>
            </a:pPr>
            <a:endParaRPr lang="ru-RU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45720" indent="0" algn="ctr">
              <a:buNone/>
            </a:pPr>
            <a:endParaRPr lang="ru-RU" sz="5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166" y="2967335"/>
            <a:ext cx="9047669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0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Игътибарыгыз</a:t>
            </a:r>
            <a:r>
              <a:rPr lang="ru-RU" sz="5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0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өчен</a:t>
            </a:r>
            <a:r>
              <a:rPr lang="ru-RU" sz="5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0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рәхмәт</a:t>
            </a:r>
            <a:r>
              <a:rPr lang="ru-RU" sz="5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956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6356352"/>
            <a:ext cx="1600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677497" y="174260"/>
            <a:ext cx="653472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37574" y="404665"/>
            <a:ext cx="81549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согласно своим должностным обязанностям, посещают уроки, занятия аттестуемых, знакомятся с их творческой лабораторией в соответствии с внутришкольным планом.</a:t>
            </a:r>
          </a:p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По итогам работы оформляются необходимые документы</a:t>
            </a:r>
            <a:r>
              <a:rPr lang="ru-RU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366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6356352"/>
            <a:ext cx="1600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677497" y="174260"/>
            <a:ext cx="653472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2844" y="0"/>
            <a:ext cx="90011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Кураторами образовательной организации по педагогической аттестации - внутренними экспертами 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оформляются экспертные листы и экспертные заключения, оформляются выводы о соответствии или несоответствии аттестуемого заявленной квалификационной категории, пишутся рекомендации на следующий межаттестационный период и прикрепляются в пакет 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документов 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аттестуемых</a:t>
            </a:r>
          </a:p>
        </p:txBody>
      </p:sp>
    </p:spTree>
    <p:extLst>
      <p:ext uri="{BB962C8B-B14F-4D97-AF65-F5344CB8AC3E}">
        <p14:creationId xmlns:p14="http://schemas.microsoft.com/office/powerpoint/2010/main" val="148922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BA11A14A-65B2-4E18-B29D-F9CA572F4E74}" type="slidenum">
              <a:rPr lang="ru-RU" altLang="ru-RU" sz="1200">
                <a:latin typeface="Verdana" pitchFamily="34" charset="0"/>
              </a:rPr>
              <a:pPr algn="r" eaLnBrk="1" hangingPunct="1"/>
              <a:t>6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1" y="136525"/>
            <a:ext cx="8993188" cy="607536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Segoe UI Semibold" pitchFamily="34" charset="0"/>
              </a:rPr>
              <a:t>Методика  оценки квалификации </a:t>
            </a:r>
          </a:p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Segoe UI Semibold" pitchFamily="34" charset="0"/>
              </a:rPr>
              <a:t>педагогических работников</a:t>
            </a:r>
          </a:p>
          <a:p>
            <a:pPr eaLnBrk="1" hangingPunct="1"/>
            <a:endParaRPr lang="ru-RU" altLang="ru-RU" sz="2800" b="1" dirty="0">
              <a:solidFill>
                <a:srgbClr val="FF0000"/>
              </a:solidFill>
              <a:latin typeface="Segoe UI Semibold" pitchFamily="34" charset="0"/>
            </a:endParaRPr>
          </a:p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Квалификация- совокупность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</a:rPr>
              <a:t>6 основных компетентностей</a:t>
            </a:r>
          </a:p>
          <a:p>
            <a:pPr eaLnBrk="1" hangingPunct="1"/>
            <a:endParaRPr lang="ru-RU" altLang="ru-RU" sz="2800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в области личностных качеств.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  в   постановке   целей   и   задач.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в мотивировании обучающихся.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в разработке программы деятельности </a:t>
            </a:r>
          </a:p>
          <a:p>
            <a:pPr eaLnBrk="1" hangingPunct="1"/>
            <a:r>
              <a:rPr lang="ru-RU" altLang="ru-RU" sz="2800" dirty="0">
                <a:latin typeface="Times New Roman" pitchFamily="18" charset="0"/>
              </a:rPr>
              <a:t>и принятии педагогических решений.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    в     обеспечении  </a:t>
            </a:r>
            <a:r>
              <a:rPr lang="ru-RU" altLang="ru-RU" sz="2800" dirty="0" smtClean="0">
                <a:latin typeface="Times New Roman" pitchFamily="18" charset="0"/>
              </a:rPr>
              <a:t>информационной</a:t>
            </a: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sz="2800" dirty="0">
                <a:latin typeface="Times New Roman" pitchFamily="18" charset="0"/>
              </a:rPr>
              <a:t>основы педагогической деятельности.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в организации педагогической </a:t>
            </a:r>
            <a:endParaRPr lang="ru-RU" altLang="ru-RU" sz="2800" dirty="0" smtClean="0">
              <a:latin typeface="Times New Roman" pitchFamily="18" charset="0"/>
            </a:endParaRPr>
          </a:p>
          <a:p>
            <a:pPr eaLnBrk="1" hangingPunct="1"/>
            <a:r>
              <a:rPr lang="ru-RU" altLang="ru-RU" sz="2800" dirty="0" smtClean="0">
                <a:latin typeface="Times New Roman" pitchFamily="18" charset="0"/>
              </a:rPr>
              <a:t>деятельности</a:t>
            </a:r>
            <a:r>
              <a:rPr lang="ru-RU" altLang="ru-RU" sz="2400" dirty="0">
                <a:latin typeface="Times New Roman" pitchFamily="18" charset="0"/>
              </a:rPr>
              <a:t>.</a:t>
            </a:r>
            <a:br>
              <a:rPr lang="ru-RU" altLang="ru-RU" sz="2400" dirty="0">
                <a:latin typeface="Times New Roman" pitchFamily="18" charset="0"/>
              </a:rPr>
            </a:br>
            <a:endParaRPr lang="ru-RU" altLang="ru-RU" sz="2800" b="1" dirty="0">
              <a:latin typeface="Segoe UI Semibold" pitchFamily="34" charset="0"/>
            </a:endParaRPr>
          </a:p>
        </p:txBody>
      </p:sp>
      <p:sp>
        <p:nvSpPr>
          <p:cNvPr id="28676" name="Заголовок 2"/>
          <p:cNvSpPr>
            <a:spLocks/>
          </p:cNvSpPr>
          <p:nvPr/>
        </p:nvSpPr>
        <p:spPr bwMode="auto">
          <a:xfrm>
            <a:off x="476250" y="1047750"/>
            <a:ext cx="8516938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endParaRPr lang="ru-RU" altLang="ru-RU" sz="4000" b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" descr="p-comp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00042"/>
            <a:ext cx="7286675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1"/>
            <a:ext cx="9144000" cy="57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002164"/>
                </a:solidFill>
                <a:latin typeface="Garamond" pitchFamily="18" charset="0"/>
              </a:rPr>
              <a:t> </a:t>
            </a:r>
            <a:r>
              <a:rPr lang="ru-RU" sz="2400" b="1" dirty="0">
                <a:solidFill>
                  <a:srgbClr val="002164"/>
                </a:solidFill>
                <a:latin typeface="Garamond" pitchFamily="18" charset="0"/>
              </a:rPr>
              <a:t>Структура педагогической компетентности</a:t>
            </a:r>
            <a:endParaRPr lang="ru-RU" sz="2400" dirty="0">
              <a:solidFill>
                <a:srgbClr val="002164"/>
              </a:solidFill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A4E892C-30EB-4B0F-8F47-4CC34C2099C9}" type="slidenum">
              <a:rPr lang="ru-RU" altLang="ru-RU" sz="1200">
                <a:latin typeface="Verdana" pitchFamily="34" charset="0"/>
              </a:rPr>
              <a:pPr algn="r" eaLnBrk="1" hangingPunct="1"/>
              <a:t>8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40963" name="AutoShape 7"/>
          <p:cNvSpPr>
            <a:spLocks noChangeArrowheads="1"/>
          </p:cNvSpPr>
          <p:nvPr/>
        </p:nvSpPr>
        <p:spPr bwMode="auto">
          <a:xfrm>
            <a:off x="900113" y="188913"/>
            <a:ext cx="7272337" cy="60563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ru-RU" altLang="ru-RU" sz="32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endParaRPr lang="ru-RU" altLang="ru-RU" sz="32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altLang="ru-RU" sz="3200" b="1" dirty="0">
                <a:latin typeface="Times New Roman" pitchFamily="18" charset="0"/>
              </a:rPr>
              <a:t>Приказ МО и Н РФ </a:t>
            </a:r>
          </a:p>
          <a:p>
            <a:pPr algn="ctr" eaLnBrk="1" hangingPunct="1"/>
            <a:r>
              <a:rPr lang="ru-RU" altLang="ru-RU" sz="3200" b="1" dirty="0">
                <a:latin typeface="Times New Roman" pitchFamily="18" charset="0"/>
              </a:rPr>
              <a:t>от 07 апреля 2014 г. № 276</a:t>
            </a:r>
          </a:p>
          <a:p>
            <a:pPr algn="ctr" eaLnBrk="1" hangingPunct="1"/>
            <a:endParaRPr lang="ru-RU" altLang="ru-RU" sz="3200" b="1" dirty="0">
              <a:latin typeface="Times New Roman" pitchFamily="18" charset="0"/>
            </a:endParaRPr>
          </a:p>
          <a:p>
            <a:pPr algn="ctr" eaLnBrk="1" hangingPunct="1"/>
            <a:r>
              <a:rPr lang="ru-RU" altLang="ru-RU" sz="3200" b="1" i="1" dirty="0">
                <a:latin typeface="Times New Roman" pitchFamily="18" charset="0"/>
              </a:rPr>
              <a:t> </a:t>
            </a:r>
            <a:r>
              <a:rPr lang="ru-RU" altLang="ru-RU" sz="2800" b="1" i="1" u="sng" dirty="0">
                <a:latin typeface="Times New Roman" pitchFamily="18" charset="0"/>
              </a:rPr>
              <a:t>«</a:t>
            </a:r>
            <a:r>
              <a:rPr lang="ru-RU" altLang="ru-RU" sz="2800" b="1" u="sng" dirty="0">
                <a:latin typeface="Times New Roman" pitchFamily="18" charset="0"/>
              </a:rPr>
              <a:t>О порядке проведения аттестации</a:t>
            </a:r>
          </a:p>
          <a:p>
            <a:pPr algn="ctr" eaLnBrk="1" hangingPunct="1"/>
            <a:r>
              <a:rPr lang="ru-RU" altLang="ru-RU" sz="2800" b="1" u="sng" dirty="0">
                <a:latin typeface="Times New Roman" pitchFamily="18" charset="0"/>
              </a:rPr>
              <a:t> педагогических  работников</a:t>
            </a:r>
          </a:p>
          <a:p>
            <a:pPr algn="ctr" eaLnBrk="1" hangingPunct="1"/>
            <a:r>
              <a:rPr lang="ru-RU" altLang="ru-RU" sz="2800" b="1" u="sng" dirty="0">
                <a:latin typeface="Times New Roman" pitchFamily="18" charset="0"/>
              </a:rPr>
              <a:t>организаций, осуществляющих </a:t>
            </a:r>
          </a:p>
          <a:p>
            <a:pPr algn="ctr" eaLnBrk="1" hangingPunct="1"/>
            <a:r>
              <a:rPr lang="ru-RU" altLang="ru-RU" sz="2800" b="1" u="sng" dirty="0">
                <a:latin typeface="Times New Roman" pitchFamily="18" charset="0"/>
              </a:rPr>
              <a:t>образовательную  деятельность »</a:t>
            </a:r>
          </a:p>
          <a:p>
            <a:pPr algn="ctr" eaLnBrk="1" hangingPunct="1"/>
            <a:endParaRPr lang="ru-RU" altLang="ru-RU" sz="2800" b="1" u="sng" dirty="0">
              <a:latin typeface="Times New Roman" pitchFamily="18" charset="0"/>
            </a:endParaRPr>
          </a:p>
        </p:txBody>
      </p:sp>
      <p:sp>
        <p:nvSpPr>
          <p:cNvPr id="40964" name="Rectangle 9"/>
          <p:cNvSpPr>
            <a:spLocks noChangeArrowheads="1"/>
          </p:cNvSpPr>
          <p:nvPr/>
        </p:nvSpPr>
        <p:spPr bwMode="auto">
          <a:xfrm>
            <a:off x="323850" y="495300"/>
            <a:ext cx="78486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 b="1" u="sng">
                <a:solidFill>
                  <a:srgbClr val="FF0000"/>
                </a:solidFill>
                <a:latin typeface="Times New Roman" pitchFamily="18" charset="0"/>
              </a:rPr>
              <a:t>Федеральные документы </a:t>
            </a:r>
            <a:r>
              <a:rPr lang="ru-RU" altLang="ru-RU" sz="3600" b="1" u="sng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altLang="ru-RU" sz="3600" b="1" u="sng">
                <a:solidFill>
                  <a:srgbClr val="FF0000"/>
                </a:solidFill>
                <a:latin typeface="Times New Roman" pitchFamily="18" charset="0"/>
              </a:rPr>
            </a:br>
            <a:endParaRPr lang="ru-RU" altLang="ru-RU" sz="36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899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356350"/>
            <a:ext cx="8892479" cy="52903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55922" y="219413"/>
            <a:ext cx="50523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Экспертиза </a:t>
            </a:r>
            <a:r>
              <a:rPr lang="ru-RU" alt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профессиональной деятельности аттестуемых </a:t>
            </a:r>
            <a:endParaRPr lang="ru-RU" sz="28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31172293"/>
              </p:ext>
            </p:extLst>
          </p:nvPr>
        </p:nvGraphicFramePr>
        <p:xfrm>
          <a:off x="1560004" y="2603450"/>
          <a:ext cx="6096000" cy="363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845875" y="1385012"/>
            <a:ext cx="83031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5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С 2018 года</a:t>
            </a:r>
            <a:r>
              <a:rPr lang="ru-RU" altLang="ru-RU" sz="25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ru-RU" alt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                               экспертиза проводится в новом режиме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625" y="29467"/>
            <a:ext cx="1079086" cy="12254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9254" y="214008"/>
            <a:ext cx="2042337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5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1465</TotalTime>
  <Words>1151</Words>
  <Application>Microsoft Office PowerPoint</Application>
  <PresentationFormat>Экран (4:3)</PresentationFormat>
  <Paragraphs>254</Paragraphs>
  <Slides>34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Открытая</vt:lpstr>
      <vt:lpstr>Эффективная оценка аттестационных материалов педагогических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Личном кабинете педагога  в разделе Педагогическая аттестация появляется раздел «Пакеты для проверки».</vt:lpstr>
      <vt:lpstr>Презентация PowerPoint</vt:lpstr>
      <vt:lpstr>Работа эксперта</vt:lpstr>
      <vt:lpstr>Презентация PowerPoint</vt:lpstr>
      <vt:lpstr>Лист самооценки педагогической деятельности учителя 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экспертной оценки и самооценки педагогической компетентности </vt:lpstr>
      <vt:lpstr>Нормативная таблица для определения соответствия требованиям первой или высшей квалификационным категориям</vt:lpstr>
      <vt:lpstr>Пример графического представления результатов экспертной  оценки (данные конкретного педагога):</vt:lpstr>
      <vt:lpstr>Презентация PowerPoint</vt:lpstr>
      <vt:lpstr>Презентация PowerPoint</vt:lpstr>
      <vt:lpstr>Возможные источники информации для заполнения экспертного листа </vt:lpstr>
      <vt:lpstr>скопировать приложенный документ внутреннего эксперта, Карту результативности на рабочий стол</vt:lpstr>
      <vt:lpstr>- Указать свои данные (Ф.И.О., должность, предмет) - добавить свое мнение (рекомендации) как внешнего эксперта</vt:lpstr>
      <vt:lpstr>Для проведения экспертизы необходимо  - открыть пакет  (кнопка «Просмотр»), провести экспертизу, выставить экспертную оценку; прикрепить («Добавить») экспертный лист; прикрепить («Добавить») экспертное заключение; отправить муниципальному куратору (доступно при выполнении предыдущих шагов). </vt:lpstr>
      <vt:lpstr>Работа эксперта</vt:lpstr>
      <vt:lpstr>Открыть пакет педагога</vt:lpstr>
      <vt:lpstr>Презентация PowerPoint</vt:lpstr>
      <vt:lpstr>Презентация PowerPoint</vt:lpstr>
      <vt:lpstr>План-график педагогической аттестации  на 2020/2021 учебный год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40</cp:revision>
  <dcterms:created xsi:type="dcterms:W3CDTF">2016-10-30T08:38:57Z</dcterms:created>
  <dcterms:modified xsi:type="dcterms:W3CDTF">2020-10-23T07:08:28Z</dcterms:modified>
</cp:coreProperties>
</file>